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wa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8"/>
  </p:notesMasterIdLst>
  <p:sldIdLst>
    <p:sldId id="256" r:id="rId2"/>
    <p:sldId id="272" r:id="rId3"/>
    <p:sldId id="273" r:id="rId4"/>
    <p:sldId id="274" r:id="rId5"/>
    <p:sldId id="268" r:id="rId6"/>
    <p:sldId id="280" r:id="rId7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88" autoAdjust="0"/>
    <p:restoredTop sz="94671" autoAdjust="0"/>
  </p:normalViewPr>
  <p:slideViewPr>
    <p:cSldViewPr>
      <p:cViewPr varScale="1">
        <p:scale>
          <a:sx n="70" d="100"/>
          <a:sy n="70" d="100"/>
        </p:scale>
        <p:origin x="-1386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CDEC79-A619-44FA-9385-1D7AB6388850}" type="datetimeFigureOut">
              <a:rPr lang="pt-BR" smtClean="0"/>
              <a:t>11/02/2014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A13EFA-2E66-4805-83E2-D54343BFCF6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298032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E3D01205-03F9-4A2E-8DB4-F49F256B6D31}" type="slidenum">
              <a:rPr lang="pt-PT" sz="1200" smtClean="0"/>
              <a:pPr/>
              <a:t>3</a:t>
            </a:fld>
            <a:endParaRPr lang="pt-PT" sz="1200" smtClean="0"/>
          </a:p>
        </p:txBody>
      </p:sp>
      <p:sp>
        <p:nvSpPr>
          <p:cNvPr id="2129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29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pt-BR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6E2A86B9-6319-4E2D-95E1-7583E2EDF4EE}" type="slidenum">
              <a:rPr lang="pt-PT" sz="1200" smtClean="0"/>
              <a:pPr/>
              <a:t>5</a:t>
            </a:fld>
            <a:endParaRPr lang="pt-PT" sz="1200" smtClean="0"/>
          </a:p>
        </p:txBody>
      </p:sp>
      <p:sp>
        <p:nvSpPr>
          <p:cNvPr id="2140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40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pt-BR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905000"/>
            <a:ext cx="7543800" cy="2593975"/>
          </a:xfrm>
        </p:spPr>
        <p:txBody>
          <a:bodyPr anchor="b"/>
          <a:lstStyle>
            <a:lvl1pPr>
              <a:defRPr sz="6600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4572000"/>
            <a:ext cx="6461760" cy="10668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4FB0B-A72B-4DD1-AB1D-F65BD6D4DCFE}" type="datetimeFigureOut">
              <a:rPr lang="pt-BR" smtClean="0"/>
              <a:t>11/02/2014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3C8B2-2529-4B54-8DD7-FEB06BD6B056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4FB0B-A72B-4DD1-AB1D-F65BD6D4DCFE}" type="datetimeFigureOut">
              <a:rPr lang="pt-BR" smtClean="0"/>
              <a:t>11/02/2014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3C8B2-2529-4B54-8DD7-FEB06BD6B056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1752600" cy="5851525"/>
          </a:xfrm>
        </p:spPr>
        <p:txBody>
          <a:bodyPr vert="eaVert" anchor="b" anchorCtr="0"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4FB0B-A72B-4DD1-AB1D-F65BD6D4DCFE}" type="datetimeFigureOut">
              <a:rPr lang="pt-BR" smtClean="0"/>
              <a:t>11/02/2014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3C8B2-2529-4B54-8DD7-FEB06BD6B056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4FB0B-A72B-4DD1-AB1D-F65BD6D4DCFE}" type="datetimeFigureOut">
              <a:rPr lang="pt-BR" smtClean="0"/>
              <a:t>11/02/2014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3C8B2-2529-4B54-8DD7-FEB06BD6B056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5486400"/>
            <a:ext cx="7659687" cy="1168400"/>
          </a:xfrm>
        </p:spPr>
        <p:txBody>
          <a:bodyPr anchor="t"/>
          <a:lstStyle>
            <a:lvl1pPr algn="l">
              <a:defRPr sz="3600" b="0" cap="all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852863"/>
            <a:ext cx="6135687" cy="1633538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4FB0B-A72B-4DD1-AB1D-F65BD6D4DCFE}" type="datetimeFigureOut">
              <a:rPr lang="pt-BR" smtClean="0"/>
              <a:t>11/02/2014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3C8B2-2529-4B54-8DD7-FEB06BD6B056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196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4FB0B-A72B-4DD1-AB1D-F65BD6D4DCFE}" type="datetimeFigureOut">
              <a:rPr lang="pt-BR" smtClean="0"/>
              <a:t>11/02/2014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3C8B2-2529-4B54-8DD7-FEB06BD6B056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196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196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4FB0B-A72B-4DD1-AB1D-F65BD6D4DCFE}" type="datetimeFigureOut">
              <a:rPr lang="pt-BR" smtClean="0"/>
              <a:t>11/02/2014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3C8B2-2529-4B54-8DD7-FEB06BD6B056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4FB0B-A72B-4DD1-AB1D-F65BD6D4DCFE}" type="datetimeFigureOut">
              <a:rPr lang="pt-BR" smtClean="0"/>
              <a:t>11/02/2014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3C8B2-2529-4B54-8DD7-FEB06BD6B056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4FB0B-A72B-4DD1-AB1D-F65BD6D4DCFE}" type="datetimeFigureOut">
              <a:rPr lang="pt-BR" smtClean="0"/>
              <a:t>11/02/2014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3C8B2-2529-4B54-8DD7-FEB06BD6B056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5495544"/>
            <a:ext cx="7772400" cy="594360"/>
          </a:xfrm>
        </p:spPr>
        <p:txBody>
          <a:bodyPr anchor="b"/>
          <a:lstStyle>
            <a:lvl1pPr algn="ctr">
              <a:defRPr sz="2200" b="1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799" y="6096000"/>
            <a:ext cx="7772401" cy="6096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4FB0B-A72B-4DD1-AB1D-F65BD6D4DCFE}" type="datetimeFigureOut">
              <a:rPr lang="pt-BR" smtClean="0"/>
              <a:t>11/02/2014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3C8B2-2529-4B54-8DD7-FEB06BD6B056}" type="slidenum">
              <a:rPr lang="pt-BR" smtClean="0"/>
              <a:t>‹nº›</a:t>
            </a:fld>
            <a:endParaRPr lang="pt-BR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04800" y="381000"/>
            <a:ext cx="7772400" cy="4942840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5495278"/>
            <a:ext cx="7772400" cy="594626"/>
          </a:xfrm>
        </p:spPr>
        <p:txBody>
          <a:bodyPr anchor="b"/>
          <a:lstStyle>
            <a:lvl1pPr algn="ctr">
              <a:defRPr sz="2200" b="1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4582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1752" y="6096000"/>
            <a:ext cx="7772400" cy="612648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4FB0B-A72B-4DD1-AB1D-F65BD6D4DCFE}" type="datetimeFigureOut">
              <a:rPr lang="pt-BR" smtClean="0"/>
              <a:t>11/02/2014</a:t>
            </a:fld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743C8B2-2529-4B54-8DD7-FEB06BD6B056}" type="slidenum">
              <a:rPr lang="pt-BR" smtClean="0"/>
              <a:t>‹nº›</a:t>
            </a:fld>
            <a:endParaRPr lang="pt-BR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pt-B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620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620000" cy="480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458200" y="0"/>
            <a:ext cx="6858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458200" y="5486400"/>
            <a:ext cx="685800" cy="68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1788" y="5648960"/>
            <a:ext cx="548640" cy="396240"/>
          </a:xfrm>
          <a:prstGeom prst="bracketPair">
            <a:avLst>
              <a:gd name="adj" fmla="val 17949"/>
            </a:avLst>
          </a:prstGeom>
          <a:ln w="19050">
            <a:solidFill>
              <a:srgbClr val="FFFFFF"/>
            </a:solidFill>
          </a:ln>
        </p:spPr>
        <p:txBody>
          <a:bodyPr vert="horz" lIns="0" tIns="0" rIns="0" bIns="0" rtlCol="0" anchor="ctr"/>
          <a:lstStyle>
            <a:lvl1pPr algn="ctr">
              <a:defRPr sz="1800">
                <a:solidFill>
                  <a:srgbClr val="FFFFFF"/>
                </a:solidFill>
              </a:defRPr>
            </a:lvl1pPr>
          </a:lstStyle>
          <a:p>
            <a:fld id="{5743C8B2-2529-4B54-8DD7-FEB06BD6B056}" type="slidenum">
              <a:rPr lang="pt-BR" smtClean="0"/>
              <a:t>‹nº›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7586910" y="4048760"/>
            <a:ext cx="2367281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7551351" y="1645920"/>
            <a:ext cx="2438399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fld id="{5D94FB0B-A72B-4DD1-AB1D-F65BD6D4DCFE}" type="datetimeFigureOut">
              <a:rPr lang="pt-BR" smtClean="0"/>
              <a:t>11/02/2014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600" kern="1200" cap="none" spc="-100" baseline="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3429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2860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2860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2860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spcBef>
          <a:spcPct val="20000"/>
        </a:spcBef>
        <a:buClr>
          <a:schemeClr val="accent5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 smtClean="0"/>
              <a:t>Módulo II</a:t>
            </a:r>
            <a:br>
              <a:rPr lang="pt-BR" dirty="0" smtClean="0"/>
            </a:br>
            <a:r>
              <a:rPr lang="pt-BR" dirty="0" smtClean="0"/>
              <a:t>Objeto x Classe</a:t>
            </a:r>
            <a:endParaRPr lang="pt-BR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 smtClean="0"/>
              <a:t>Professor </a:t>
            </a:r>
          </a:p>
          <a:p>
            <a:r>
              <a:rPr lang="pt-BR" dirty="0" smtClean="0"/>
              <a:t>Dr. Eduardo M F Jorge</a:t>
            </a:r>
            <a:endParaRPr lang="pt-BR" dirty="0"/>
          </a:p>
        </p:txBody>
      </p:sp>
      <p:pic>
        <p:nvPicPr>
          <p:cNvPr id="4" name="AulaII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267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7400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 advTm="5452">
        <p14:pan dir="u"/>
      </p:transition>
    </mc:Choice>
    <mc:Fallback>
      <p:transition spd="slow" advTm="545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 mod="1">
    <p:ext uri="{E180D4A7-C9FB-4DFB-919C-405C955672EB}">
      <p14:showEvtLst xmlns:p14="http://schemas.microsoft.com/office/powerpoint/2010/main">
        <p14:playEvt time="0" objId="4"/>
      </p14:showEvt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Conceito de Objeto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3200" dirty="0" smtClean="0"/>
              <a:t>Objeto </a:t>
            </a:r>
          </a:p>
          <a:p>
            <a:pPr lvl="1"/>
            <a:r>
              <a:rPr lang="pt-BR" sz="3200" dirty="0" smtClean="0"/>
              <a:t>Estado </a:t>
            </a:r>
          </a:p>
          <a:p>
            <a:pPr lvl="1"/>
            <a:r>
              <a:rPr lang="pt-BR" sz="3200" dirty="0" smtClean="0"/>
              <a:t>Comportamento</a:t>
            </a:r>
          </a:p>
          <a:p>
            <a:pPr lvl="1"/>
            <a:r>
              <a:rPr lang="pt-BR" sz="3200" dirty="0" smtClean="0"/>
              <a:t>Identidade</a:t>
            </a:r>
          </a:p>
          <a:p>
            <a:pPr lvl="1"/>
            <a:r>
              <a:rPr lang="pt-BR" sz="3200" dirty="0" smtClean="0"/>
              <a:t>Ciclo de Vida</a:t>
            </a:r>
          </a:p>
          <a:p>
            <a:pPr lvl="1"/>
            <a:r>
              <a:rPr lang="pt-BR" sz="3200" dirty="0" smtClean="0"/>
              <a:t>É uma estrutura dinâmica</a:t>
            </a:r>
            <a:endParaRPr lang="pt-BR" sz="3200" dirty="0"/>
          </a:p>
        </p:txBody>
      </p:sp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1844824"/>
            <a:ext cx="3031019" cy="17930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927140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 advTm="169090">
        <p14:pan dir="u"/>
      </p:transition>
    </mc:Choice>
    <mc:Fallback>
      <p:transition spd="slow" advTm="16909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>
          <a:xfrm>
            <a:off x="1403350" y="260350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pt-BR" sz="2400" dirty="0" smtClean="0">
                <a:solidFill>
                  <a:schemeClr val="accent1">
                    <a:lumMod val="75000"/>
                  </a:schemeClr>
                </a:solidFill>
              </a:rPr>
              <a:t>Reutilização no Paradigma OO: Objeto</a:t>
            </a:r>
          </a:p>
        </p:txBody>
      </p:sp>
      <p:sp>
        <p:nvSpPr>
          <p:cNvPr id="54275" name="Rectangle 3"/>
          <p:cNvSpPr>
            <a:spLocks noGrp="1" noChangeArrowheads="1"/>
          </p:cNvSpPr>
          <p:nvPr>
            <p:ph idx="1"/>
          </p:nvPr>
        </p:nvSpPr>
        <p:spPr>
          <a:xfrm>
            <a:off x="216024" y="1412776"/>
            <a:ext cx="5436096" cy="4357688"/>
          </a:xfrm>
        </p:spPr>
        <p:txBody>
          <a:bodyPr>
            <a:normAutofit fontScale="85000" lnSpcReduction="10000"/>
          </a:bodyPr>
          <a:lstStyle/>
          <a:p>
            <a:pPr eaLnBrk="1" hangingPunct="1">
              <a:lnSpc>
                <a:spcPct val="150000"/>
              </a:lnSpc>
              <a:buFont typeface="Arial" charset="0"/>
              <a:buChar char="•"/>
              <a:defRPr/>
            </a:pPr>
            <a:r>
              <a:rPr lang="pt-BR" sz="28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Objetos são pequenos módulos que agregam estado e comportamento.</a:t>
            </a:r>
          </a:p>
          <a:p>
            <a:pPr lvl="1" eaLnBrk="1" hangingPunct="1">
              <a:lnSpc>
                <a:spcPct val="150000"/>
              </a:lnSpc>
              <a:buFont typeface="Arial" charset="0"/>
              <a:buChar char="–"/>
              <a:defRPr/>
            </a:pPr>
            <a:r>
              <a:rPr lang="pt-BR" sz="28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Com objetos, posso dizer: "me dê dois daqueles" porque objetos têm estado. </a:t>
            </a:r>
          </a:p>
          <a:p>
            <a:pPr lvl="1" eaLnBrk="1" hangingPunct="1">
              <a:lnSpc>
                <a:spcPct val="150000"/>
              </a:lnSpc>
              <a:buFont typeface="Arial" charset="0"/>
              <a:buChar char="–"/>
              <a:defRPr/>
            </a:pPr>
            <a:r>
              <a:rPr lang="pt-BR" sz="28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Não posso fazer isso com funções porque elas não encapsulam estado</a:t>
            </a:r>
            <a:r>
              <a:rPr lang="pt-BR" sz="20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.</a:t>
            </a:r>
          </a:p>
          <a:p>
            <a:pPr eaLnBrk="1" hangingPunct="1">
              <a:buFont typeface="Arial" charset="0"/>
              <a:buChar char="•"/>
              <a:defRPr/>
            </a:pPr>
            <a:endParaRPr lang="pt-BR" sz="2000" dirty="0" smtClean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6451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3896632"/>
            <a:ext cx="2673827" cy="251961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49922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 advTm="3390">
        <p14:pan dir="u"/>
      </p:transition>
    </mc:Choice>
    <mc:Fallback>
      <p:transition spd="slow" advTm="339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Conceito de Classe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3600" dirty="0" smtClean="0">
                <a:latin typeface="+mj-lt"/>
              </a:rPr>
              <a:t>Classe</a:t>
            </a:r>
          </a:p>
          <a:p>
            <a:pPr lvl="1"/>
            <a:r>
              <a:rPr lang="pt-BR" sz="3600" dirty="0" smtClean="0">
                <a:latin typeface="+mj-lt"/>
              </a:rPr>
              <a:t>Uma forma de tipificar Objetos</a:t>
            </a:r>
          </a:p>
          <a:p>
            <a:pPr lvl="1"/>
            <a:r>
              <a:rPr lang="pt-BR" sz="3600" dirty="0" smtClean="0">
                <a:latin typeface="+mj-lt"/>
              </a:rPr>
              <a:t>Atributos</a:t>
            </a:r>
          </a:p>
          <a:p>
            <a:pPr lvl="1"/>
            <a:r>
              <a:rPr lang="pt-BR" sz="3600" dirty="0" smtClean="0">
                <a:latin typeface="+mj-lt"/>
              </a:rPr>
              <a:t>Comportamento</a:t>
            </a:r>
          </a:p>
          <a:p>
            <a:pPr lvl="1"/>
            <a:r>
              <a:rPr lang="pt-BR" sz="3600" dirty="0" smtClean="0">
                <a:latin typeface="+mj-lt"/>
              </a:rPr>
              <a:t>Estrutura Estática</a:t>
            </a:r>
          </a:p>
          <a:p>
            <a:pPr lvl="1"/>
            <a:r>
              <a:rPr lang="pt-BR" sz="3600" dirty="0" smtClean="0">
                <a:latin typeface="+mj-lt"/>
              </a:rPr>
              <a:t>Modelo para objetos</a:t>
            </a:r>
            <a:endParaRPr lang="pt-BR" sz="3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892781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 advTm="78926">
        <p14:pan dir="u"/>
      </p:transition>
    </mc:Choice>
    <mc:Fallback>
      <p:transition spd="slow" advTm="78926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ctrTitle"/>
          </p:nvPr>
        </p:nvSpPr>
        <p:spPr>
          <a:xfrm>
            <a:off x="611560" y="2348880"/>
            <a:ext cx="7543800" cy="2593975"/>
          </a:xfrm>
        </p:spPr>
        <p:txBody>
          <a:bodyPr/>
          <a:lstStyle/>
          <a:p>
            <a:pPr>
              <a:defRPr/>
            </a:pPr>
            <a:r>
              <a:rPr lang="pt-BR" sz="3200" dirty="0">
                <a:solidFill>
                  <a:schemeClr val="accent1">
                    <a:lumMod val="75000"/>
                  </a:schemeClr>
                </a:solidFill>
              </a:rPr>
              <a:t>Quando um objeto é instanciado a partir de uma classe herda todas as suas características. </a:t>
            </a:r>
            <a:br>
              <a:rPr lang="pt-BR" sz="3200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pt-BR" sz="3200" dirty="0">
                <a:solidFill>
                  <a:schemeClr val="accent1">
                    <a:lumMod val="75000"/>
                  </a:schemeClr>
                </a:solidFill>
              </a:rPr>
              <a:t>Um objeto é gerado sempre a partir de uma classe (instância de classe), herdando todas as suas características atributos e métodos, adicionando mais o estado.</a:t>
            </a:r>
            <a:r>
              <a:rPr lang="pt-BR" dirty="0">
                <a:solidFill>
                  <a:schemeClr val="accent1">
                    <a:lumMod val="75000"/>
                  </a:schemeClr>
                </a:solidFill>
              </a:rPr>
              <a:t/>
            </a:r>
            <a:br>
              <a:rPr lang="pt-BR" dirty="0">
                <a:solidFill>
                  <a:schemeClr val="accent1">
                    <a:lumMod val="75000"/>
                  </a:schemeClr>
                </a:solidFill>
              </a:rPr>
            </a:br>
            <a:endParaRPr lang="pt-BR" dirty="0"/>
          </a:p>
        </p:txBody>
      </p:sp>
      <p:sp>
        <p:nvSpPr>
          <p:cNvPr id="32774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631349" y="4509120"/>
            <a:ext cx="6461760" cy="1066800"/>
          </a:xfrm>
        </p:spPr>
        <p:txBody>
          <a:bodyPr>
            <a:normAutofit/>
          </a:bodyPr>
          <a:lstStyle/>
          <a:p>
            <a:pPr algn="just" eaLnBrk="1" hangingPunct="1">
              <a:buFont typeface="Arial" charset="0"/>
              <a:buChar char="•"/>
              <a:defRPr/>
            </a:pPr>
            <a:endParaRPr lang="pt-BR" sz="2000" dirty="0" smtClean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6554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7122" y="4077072"/>
            <a:ext cx="3455987" cy="23034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90026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 advTm="15309">
        <p14:pan dir="u"/>
      </p:transition>
    </mc:Choice>
    <mc:Fallback>
      <p:transition spd="slow" advTm="15309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Classe X OBJETO</a:t>
            </a:r>
            <a:endParaRPr lang="pt-BR" dirty="0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692696"/>
            <a:ext cx="7019925" cy="3533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205944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 advTm="41035">
        <p14:pan dir="u"/>
      </p:transition>
    </mc:Choice>
    <mc:Fallback>
      <p:transition spd="slow" advTm="41035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djacência">
  <a:themeElements>
    <a:clrScheme name="Adjacência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Escritório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djacência">
      <a:fillStyleLst>
        <a:solidFill>
          <a:schemeClr val="phClr"/>
        </a:solidFill>
        <a:solidFill>
          <a:schemeClr val="phClr">
            <a:tint val="55000"/>
          </a:schemeClr>
        </a:solidFill>
        <a:solidFill>
          <a:schemeClr val="phClr"/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algn="bl" rotWithShape="0">
              <a:srgbClr val="000000">
                <a:alpha val="60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hemeClr val="phClr">
                <a:shade val="4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75000">
              <a:schemeClr val="phClr">
                <a:shade val="100000"/>
                <a:satMod val="115000"/>
              </a:schemeClr>
            </a:gs>
            <a:gs pos="100000">
              <a:schemeClr val="phClr">
                <a:shade val="70000"/>
                <a:satMod val="130000"/>
              </a:schemeClr>
            </a:gs>
          </a:gsLst>
          <a:path path="circle">
            <a:fillToRect l="20000" t="50000" r="10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7000"/>
              </a:schemeClr>
              <a:schemeClr val="phClr">
                <a:shade val="96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Adjacency</Template>
  <TotalTime>4242</TotalTime>
  <Words>105</Words>
  <Application>Microsoft Office PowerPoint</Application>
  <PresentationFormat>Apresentação na tela (4:3)</PresentationFormat>
  <Paragraphs>25</Paragraphs>
  <Slides>6</Slides>
  <Notes>2</Notes>
  <HiddenSlides>0</HiddenSlides>
  <MMClips>1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6</vt:i4>
      </vt:variant>
    </vt:vector>
  </HeadingPairs>
  <TitlesOfParts>
    <vt:vector size="7" baseType="lpstr">
      <vt:lpstr>Adjacência</vt:lpstr>
      <vt:lpstr>Módulo II Objeto x Classe</vt:lpstr>
      <vt:lpstr>Conceito de Objeto</vt:lpstr>
      <vt:lpstr>Reutilização no Paradigma OO: Objeto</vt:lpstr>
      <vt:lpstr>Conceito de Classe</vt:lpstr>
      <vt:lpstr>Quando um objeto é instanciado a partir de uma classe herda todas as suas características.  Um objeto é gerado sempre a partir de uma classe (instância de classe), herdando todas as suas características atributos e métodos, adicionando mais o estado. </vt:lpstr>
      <vt:lpstr>Classe X OBJETO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Objeto</dc:title>
  <dc:creator>EDUARDO  Manuel De Freitas Jorge</dc:creator>
  <cp:lastModifiedBy>EDUARDO  Manuel De Freitas Jorge</cp:lastModifiedBy>
  <cp:revision>16</cp:revision>
  <dcterms:created xsi:type="dcterms:W3CDTF">2014-02-10T23:40:10Z</dcterms:created>
  <dcterms:modified xsi:type="dcterms:W3CDTF">2014-02-13T23:16:58Z</dcterms:modified>
</cp:coreProperties>
</file>